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5"/>
  </p:notesMasterIdLst>
  <p:sldIdLst>
    <p:sldId id="256" r:id="rId3"/>
    <p:sldId id="257" r:id="rId4"/>
    <p:sldId id="258" r:id="rId5"/>
    <p:sldId id="314" r:id="rId6"/>
    <p:sldId id="315" r:id="rId7"/>
    <p:sldId id="323" r:id="rId8"/>
    <p:sldId id="304" r:id="rId9"/>
    <p:sldId id="305" r:id="rId10"/>
    <p:sldId id="306" r:id="rId11"/>
    <p:sldId id="307" r:id="rId12"/>
    <p:sldId id="308" r:id="rId13"/>
    <p:sldId id="309" r:id="rId14"/>
    <p:sldId id="325" r:id="rId15"/>
    <p:sldId id="324" r:id="rId16"/>
    <p:sldId id="310" r:id="rId17"/>
    <p:sldId id="311" r:id="rId18"/>
    <p:sldId id="312" r:id="rId19"/>
    <p:sldId id="313" r:id="rId20"/>
    <p:sldId id="259" r:id="rId21"/>
    <p:sldId id="260" r:id="rId22"/>
    <p:sldId id="261" r:id="rId23"/>
    <p:sldId id="262" r:id="rId24"/>
    <p:sldId id="269" r:id="rId25"/>
    <p:sldId id="272" r:id="rId26"/>
    <p:sldId id="270" r:id="rId27"/>
    <p:sldId id="271" r:id="rId28"/>
    <p:sldId id="318" r:id="rId29"/>
    <p:sldId id="319" r:id="rId30"/>
    <p:sldId id="320" r:id="rId31"/>
    <p:sldId id="321" r:id="rId32"/>
    <p:sldId id="322" r:id="rId33"/>
    <p:sldId id="326" r:id="rId3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4" roundtripDataSignature="AMtx7mgW4r6c6t9sc+1dJv5FINAqHdS8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6702BBB-76E6-49D2-87A5-FE4D450133BE}">
  <a:tblStyle styleId="{B6702BBB-76E6-49D2-87A5-FE4D450133B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B497A2D-C347-4379-B7C9-35C81DD5B32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0"/>
    <p:restoredTop sz="94658"/>
  </p:normalViewPr>
  <p:slideViewPr>
    <p:cSldViewPr snapToGrid="0">
      <p:cViewPr varScale="1">
        <p:scale>
          <a:sx n="116" d="100"/>
          <a:sy n="116" d="100"/>
        </p:scale>
        <p:origin x="2088" y="2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6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64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1" name="Google Shape;2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e8011d6e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60" name="Google Shape;160;g3ee8011d6e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ee8011d6e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66" name="Google Shape;166;g3ee8011d6e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ee8011d6ef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72" name="Google Shape;172;g3ee8011d6ef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e8011d6e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78" name="Google Shape;178;g3ee8011d6e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e8011d6e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4" name="Google Shape;184;g3ee8011d6e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ee8011d6e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90" name="Google Shape;190;g3ee8011d6e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e8011d6e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96" name="Google Shape;196;g3ee8011d6e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87" name="Google Shape;2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Today I will discuss a methodology and tool that allows for the significant benefits of Intelligent Scheduling &amp;/or Critical Chain to be applied with minimal change to current workflow.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03" name="Google Shape;3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Today I will discuss a methodology and tool that allows for the significant benefits of Intelligent Scheduling &amp;/or Critical Chain to be applied with minimal change to current workflow.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14" name="Google Shape;41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15" name="Google Shape;415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23</a:t>
            </a:fld>
            <a:endParaRPr sz="4200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f13096f02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3ef13096f02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>
          <a:extLst>
            <a:ext uri="{FF2B5EF4-FFF2-40B4-BE49-F238E27FC236}">
              <a16:creationId xmlns:a16="http://schemas.microsoft.com/office/drawing/2014/main" id="{CB2F02A7-EE2F-907F-0A5E-5C086BE25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:notes">
            <a:extLst>
              <a:ext uri="{FF2B5EF4-FFF2-40B4-BE49-F238E27FC236}">
                <a16:creationId xmlns:a16="http://schemas.microsoft.com/office/drawing/2014/main" id="{C851FCB0-6DF5-4F73-AFC6-59AFDC3155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1" name="Google Shape;261;p1:notes">
            <a:extLst>
              <a:ext uri="{FF2B5EF4-FFF2-40B4-BE49-F238E27FC236}">
                <a16:creationId xmlns:a16="http://schemas.microsoft.com/office/drawing/2014/main" id="{B0656B1B-DC83-0EC8-7BDE-1515AF8D60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331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>
          <a:extLst>
            <a:ext uri="{FF2B5EF4-FFF2-40B4-BE49-F238E27FC236}">
              <a16:creationId xmlns:a16="http://schemas.microsoft.com/office/drawing/2014/main" id="{BB050D78-C24C-A0C4-751E-054779A03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:notes">
            <a:extLst>
              <a:ext uri="{FF2B5EF4-FFF2-40B4-BE49-F238E27FC236}">
                <a16:creationId xmlns:a16="http://schemas.microsoft.com/office/drawing/2014/main" id="{773BB602-E989-DFE3-F4D4-07E053FD38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1" name="Google Shape;261;p1:notes">
            <a:extLst>
              <a:ext uri="{FF2B5EF4-FFF2-40B4-BE49-F238E27FC236}">
                <a16:creationId xmlns:a16="http://schemas.microsoft.com/office/drawing/2014/main" id="{E19DACC5-AB2C-0051-F840-AF8676DC2F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23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>
          <a:extLst>
            <a:ext uri="{FF2B5EF4-FFF2-40B4-BE49-F238E27FC236}">
              <a16:creationId xmlns:a16="http://schemas.microsoft.com/office/drawing/2014/main" id="{74EF4FB3-359A-991B-594F-3527B00A7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>
            <a:extLst>
              <a:ext uri="{FF2B5EF4-FFF2-40B4-BE49-F238E27FC236}">
                <a16:creationId xmlns:a16="http://schemas.microsoft.com/office/drawing/2014/main" id="{B062EC5D-EB08-262D-4981-DB048BF570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:notes">
            <a:extLst>
              <a:ext uri="{FF2B5EF4-FFF2-40B4-BE49-F238E27FC236}">
                <a16:creationId xmlns:a16="http://schemas.microsoft.com/office/drawing/2014/main" id="{6DC04063-854B-2801-A22F-D6D7C32D74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7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>
          <a:extLst>
            <a:ext uri="{FF2B5EF4-FFF2-40B4-BE49-F238E27FC236}">
              <a16:creationId xmlns:a16="http://schemas.microsoft.com/office/drawing/2014/main" id="{C38131C8-E818-5EA8-2B04-8259AA8EA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>
            <a:extLst>
              <a:ext uri="{FF2B5EF4-FFF2-40B4-BE49-F238E27FC236}">
                <a16:creationId xmlns:a16="http://schemas.microsoft.com/office/drawing/2014/main" id="{FFED2FFD-89A9-74D0-DAE4-49DBBDA0D2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:notes">
            <a:extLst>
              <a:ext uri="{FF2B5EF4-FFF2-40B4-BE49-F238E27FC236}">
                <a16:creationId xmlns:a16="http://schemas.microsoft.com/office/drawing/2014/main" id="{AB4E9D18-FAAE-6353-7CFB-48AB51AC6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006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e8011d6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42" name="Google Shape;142;g3ee8011d6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e8011d6e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48" name="Google Shape;148;g3ee8011d6e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ee8011d6e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54" name="Google Shape;154;g3ee8011d6e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56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543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342900" algn="l"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 dirty="0"/>
          </a:p>
        </p:txBody>
      </p:sp>
      <p:sp>
        <p:nvSpPr>
          <p:cNvPr id="12" name="Google Shape;12;p56"/>
          <p:cNvSpPr txBox="1">
            <a:spLocks noGrp="1"/>
          </p:cNvSpPr>
          <p:nvPr>
            <p:ph type="sldNum" idx="12"/>
          </p:nvPr>
        </p:nvSpPr>
        <p:spPr>
          <a:xfrm>
            <a:off x="6429126" y="6489699"/>
            <a:ext cx="409981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3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3"/>
          <p:cNvSpPr txBox="1">
            <a:spLocks noGrp="1"/>
          </p:cNvSpPr>
          <p:nvPr>
            <p:ph type="body" idx="1"/>
          </p:nvPr>
        </p:nvSpPr>
        <p:spPr>
          <a:xfrm rot="5400000">
            <a:off x="2057400" y="457200"/>
            <a:ext cx="5257800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342900" algn="l"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/>
          </a:p>
        </p:txBody>
      </p:sp>
      <p:sp>
        <p:nvSpPr>
          <p:cNvPr id="51" name="Google Shape;51;p83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4"/>
          <p:cNvSpPr txBox="1">
            <a:spLocks noGrp="1"/>
          </p:cNvSpPr>
          <p:nvPr>
            <p:ph type="title"/>
          </p:nvPr>
        </p:nvSpPr>
        <p:spPr>
          <a:xfrm rot="5400000">
            <a:off x="4086225" y="2486025"/>
            <a:ext cx="6858000" cy="18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4"/>
          <p:cNvSpPr txBox="1">
            <a:spLocks noGrp="1"/>
          </p:cNvSpPr>
          <p:nvPr>
            <p:ph type="body" idx="1"/>
          </p:nvPr>
        </p:nvSpPr>
        <p:spPr>
          <a:xfrm rot="5400000">
            <a:off x="238125" y="676275"/>
            <a:ext cx="6858000" cy="55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342900" algn="l"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/>
          </a:p>
        </p:txBody>
      </p:sp>
      <p:sp>
        <p:nvSpPr>
          <p:cNvPr id="55" name="Google Shape;55;p84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8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8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543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/>
          </a:p>
        </p:txBody>
      </p:sp>
      <p:sp>
        <p:nvSpPr>
          <p:cNvPr id="63" name="Google Shape;63;p58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6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7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7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36957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9pPr>
          </a:lstStyle>
          <a:p>
            <a:endParaRPr/>
          </a:p>
        </p:txBody>
      </p:sp>
      <p:sp>
        <p:nvSpPr>
          <p:cNvPr id="75" name="Google Shape;75;p67"/>
          <p:cNvSpPr txBox="1">
            <a:spLocks noGrp="1"/>
          </p:cNvSpPr>
          <p:nvPr>
            <p:ph type="body" idx="2"/>
          </p:nvPr>
        </p:nvSpPr>
        <p:spPr>
          <a:xfrm>
            <a:off x="4762500" y="1600200"/>
            <a:ext cx="36957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381000" algn="l">
              <a:spcBef>
                <a:spcPts val="6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9pPr>
          </a:lstStyle>
          <a:p>
            <a:endParaRPr/>
          </a:p>
        </p:txBody>
      </p:sp>
      <p:sp>
        <p:nvSpPr>
          <p:cNvPr id="76" name="Google Shape;76;p67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0" name="Google Shape;80;p6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81" name="Google Shape;81;p6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2" name="Google Shape;82;p6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400"/>
            </a:lvl1pPr>
            <a:lvl2pPr marL="914400" lvl="1" indent="-355600" algn="l"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3pPr>
            <a:lvl4pPr marL="1828800" lvl="3" indent="-330200" algn="l"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83" name="Google Shape;83;p68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9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69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0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7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3200"/>
            </a:lvl1pPr>
            <a:lvl2pPr marL="914400" lvl="1" indent="-406400" algn="l">
              <a:spcBef>
                <a:spcPts val="60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spcBef>
                <a:spcPts val="500"/>
              </a:spcBef>
              <a:spcAft>
                <a:spcPts val="0"/>
              </a:spcAft>
              <a:buSzPts val="2400"/>
              <a:buChar char="–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9pPr>
          </a:lstStyle>
          <a:p>
            <a:endParaRPr/>
          </a:p>
        </p:txBody>
      </p:sp>
      <p:sp>
        <p:nvSpPr>
          <p:cNvPr id="92" name="Google Shape;92;p7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3" name="Google Shape;93;p71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7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7" name="Google Shape;97;p7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8" name="Google Shape;98;p72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lvl="0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70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5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3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3"/>
          <p:cNvSpPr txBox="1">
            <a:spLocks noGrp="1"/>
          </p:cNvSpPr>
          <p:nvPr>
            <p:ph type="body" idx="1"/>
          </p:nvPr>
        </p:nvSpPr>
        <p:spPr>
          <a:xfrm rot="5400000">
            <a:off x="2057400" y="457200"/>
            <a:ext cx="5257800" cy="7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/>
          </a:p>
        </p:txBody>
      </p:sp>
      <p:sp>
        <p:nvSpPr>
          <p:cNvPr id="102" name="Google Shape;102;p73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4"/>
          <p:cNvSpPr txBox="1">
            <a:spLocks noGrp="1"/>
          </p:cNvSpPr>
          <p:nvPr>
            <p:ph type="title"/>
          </p:nvPr>
        </p:nvSpPr>
        <p:spPr>
          <a:xfrm rot="5400000">
            <a:off x="4086225" y="2486025"/>
            <a:ext cx="6858000" cy="188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4"/>
          <p:cNvSpPr txBox="1">
            <a:spLocks noGrp="1"/>
          </p:cNvSpPr>
          <p:nvPr>
            <p:ph type="body" idx="1"/>
          </p:nvPr>
        </p:nvSpPr>
        <p:spPr>
          <a:xfrm rot="5400000">
            <a:off x="238125" y="676275"/>
            <a:ext cx="6858000" cy="550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spcBef>
                <a:spcPts val="4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/>
            </a:lvl9pPr>
          </a:lstStyle>
          <a:p>
            <a:endParaRPr/>
          </a:p>
        </p:txBody>
      </p:sp>
      <p:sp>
        <p:nvSpPr>
          <p:cNvPr id="106" name="Google Shape;106;p74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" name="Google Shape;20;p76"/>
          <p:cNvSpPr txBox="1">
            <a:spLocks noGrp="1"/>
          </p:cNvSpPr>
          <p:nvPr>
            <p:ph type="sldNum" idx="12"/>
          </p:nvPr>
        </p:nvSpPr>
        <p:spPr>
          <a:xfrm>
            <a:off x="6383784" y="6338559"/>
            <a:ext cx="500666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7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7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36957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406400" algn="l">
              <a:spcBef>
                <a:spcPts val="70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70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55600" algn="l"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9pPr>
          </a:lstStyle>
          <a:p>
            <a:endParaRPr/>
          </a:p>
        </p:txBody>
      </p:sp>
      <p:sp>
        <p:nvSpPr>
          <p:cNvPr id="24" name="Google Shape;24;p77"/>
          <p:cNvSpPr txBox="1">
            <a:spLocks noGrp="1"/>
          </p:cNvSpPr>
          <p:nvPr>
            <p:ph type="body" idx="2"/>
          </p:nvPr>
        </p:nvSpPr>
        <p:spPr>
          <a:xfrm>
            <a:off x="4762500" y="1600200"/>
            <a:ext cx="36957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406400" algn="l">
              <a:spcBef>
                <a:spcPts val="70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spcBef>
                <a:spcPts val="700"/>
              </a:spcBef>
              <a:spcAft>
                <a:spcPts val="0"/>
              </a:spcAft>
              <a:buSzPts val="2400"/>
              <a:buChar char="–"/>
              <a:defRPr sz="2400"/>
            </a:lvl2pPr>
            <a:lvl3pPr marL="1371600" lvl="2" indent="-355600" algn="l">
              <a:spcBef>
                <a:spcPts val="5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marL="2286000" lvl="4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5pPr>
            <a:lvl6pPr marL="2743200" lvl="5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6pPr>
            <a:lvl7pPr marL="3200400" lvl="6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7pPr>
            <a:lvl8pPr marL="3657600" lvl="7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8pPr>
            <a:lvl9pPr marL="4114800" lvl="8" indent="-342900" algn="l">
              <a:spcBef>
                <a:spcPts val="400"/>
              </a:spcBef>
              <a:spcAft>
                <a:spcPts val="0"/>
              </a:spcAft>
              <a:buSzPts val="1800"/>
              <a:buChar char="-"/>
              <a:defRPr sz="1800"/>
            </a:lvl9pPr>
          </a:lstStyle>
          <a:p>
            <a:endParaRPr/>
          </a:p>
        </p:txBody>
      </p:sp>
      <p:sp>
        <p:nvSpPr>
          <p:cNvPr id="25" name="Google Shape;25;p77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7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381000" algn="l"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30" name="Google Shape;30;p7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7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381000" algn="l"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2pPr>
            <a:lvl3pPr marL="1371600" lvl="2" indent="-342900" algn="l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marL="2286000" lvl="4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5pPr>
            <a:lvl6pPr marL="2743200" lvl="5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6pPr>
            <a:lvl7pPr marL="3200400" lvl="6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7pPr>
            <a:lvl8pPr marL="3657600" lvl="7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8pPr>
            <a:lvl9pPr marL="4114800" lvl="8" indent="-330200" algn="l">
              <a:spcBef>
                <a:spcPts val="400"/>
              </a:spcBef>
              <a:spcAft>
                <a:spcPts val="0"/>
              </a:spcAft>
              <a:buSzPts val="1600"/>
              <a:buChar char="-"/>
              <a:defRPr sz="1600"/>
            </a:lvl9pPr>
          </a:lstStyle>
          <a:p>
            <a:endParaRPr/>
          </a:p>
        </p:txBody>
      </p:sp>
      <p:sp>
        <p:nvSpPr>
          <p:cNvPr id="32" name="Google Shape;32;p78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9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9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0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431800" algn="l"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marL="914400" lvl="1" indent="-406400" algn="l"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marL="1371600" lvl="2" indent="-381000" algn="l"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55600" algn="l">
              <a:spcBef>
                <a:spcPts val="500"/>
              </a:spcBef>
              <a:spcAft>
                <a:spcPts val="0"/>
              </a:spcAft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SzPts val="2000"/>
              <a:buChar char="-"/>
              <a:defRPr sz="2000"/>
            </a:lvl9pPr>
          </a:lstStyle>
          <a:p>
            <a:endParaRPr/>
          </a:p>
        </p:txBody>
      </p:sp>
      <p:sp>
        <p:nvSpPr>
          <p:cNvPr id="41" name="Google Shape;41;p8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2" name="Google Shape;42;p81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" name="Google Shape;46;p8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lvl="0" indent="-2286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5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82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5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543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marR="0" lvl="0" indent="-406400" algn="l" rtl="0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700"/>
              </a:spcBef>
              <a:spcAft>
                <a:spcPts val="0"/>
              </a:spcAft>
              <a:buClr>
                <a:srgbClr val="333399"/>
              </a:buClr>
              <a:buSzPts val="2800"/>
              <a:buFont typeface="Times"/>
              <a:buChar char="–"/>
              <a:defRPr sz="28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500"/>
              </a:spcBef>
              <a:spcAft>
                <a:spcPts val="0"/>
              </a:spcAft>
              <a:buClr>
                <a:srgbClr val="333399"/>
              </a:buClr>
              <a:buSzPts val="2000"/>
              <a:buFont typeface="Times"/>
              <a:buChar char="–"/>
              <a:defRPr sz="20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rgbClr val="333399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rgbClr val="333399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rgbClr val="333399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rgbClr val="333399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rgbClr val="333399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3339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5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7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57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543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>
            <a:lvl1pPr marL="457200" marR="0" lvl="0" indent="-228600" algn="l" rtl="0">
              <a:spcBef>
                <a:spcPts val="70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500"/>
              </a:spcBef>
              <a:spcAft>
                <a:spcPts val="0"/>
              </a:spcAft>
              <a:buClr>
                <a:srgbClr val="011D75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11D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800"/>
              <a:buFont typeface="Times"/>
              <a:buChar char="•"/>
              <a:defRPr sz="18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57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"/>
          <p:cNvCxnSpPr/>
          <p:nvPr/>
        </p:nvCxnSpPr>
        <p:spPr>
          <a:xfrm>
            <a:off x="1219200" y="2971800"/>
            <a:ext cx="6019800" cy="0"/>
          </a:xfrm>
          <a:prstGeom prst="straightConnector1">
            <a:avLst/>
          </a:prstGeom>
          <a:noFill/>
          <a:ln w="25400" cap="flat" cmpd="sng">
            <a:solidFill>
              <a:srgbClr val="004C7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4" name="Google Shape;26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288" y="0"/>
            <a:ext cx="47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"/>
          <p:cNvSpPr txBox="1">
            <a:spLocks noGrp="1"/>
          </p:cNvSpPr>
          <p:nvPr>
            <p:ph type="title"/>
          </p:nvPr>
        </p:nvSpPr>
        <p:spPr>
          <a:xfrm>
            <a:off x="1219200" y="-152400"/>
            <a:ext cx="73914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Aurora-Gov: Gratis full PM tool for government employees </a:t>
            </a:r>
            <a:br>
              <a:rPr lang="en-US" dirty="0"/>
            </a:br>
            <a:r>
              <a:rPr lang="en-US" dirty="0"/>
              <a:t>&amp;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Aurora-Viewer free P6 viewer for all</a:t>
            </a:r>
            <a:endParaRPr dirty="0"/>
          </a:p>
        </p:txBody>
      </p:sp>
      <p:sp>
        <p:nvSpPr>
          <p:cNvPr id="266" name="Google Shape;266;p1"/>
          <p:cNvSpPr txBox="1">
            <a:spLocks noGrp="1"/>
          </p:cNvSpPr>
          <p:nvPr>
            <p:ph type="body" idx="1"/>
          </p:nvPr>
        </p:nvSpPr>
        <p:spPr>
          <a:xfrm>
            <a:off x="1219200" y="2971800"/>
            <a:ext cx="7478700" cy="3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>
                <a:solidFill>
                  <a:srgbClr val="4D4D4D"/>
                </a:solidFill>
              </a:rPr>
              <a:t>June 24, 2026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dirty="0">
              <a:solidFill>
                <a:srgbClr val="4D4D4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dirty="0">
              <a:solidFill>
                <a:srgbClr val="4D4D4D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/>
              <a:t>National Shipbuilding Research Program (NSRP) </a:t>
            </a:r>
            <a:endParaRPr sz="1800" dirty="0"/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Business Technologies</a:t>
            </a:r>
            <a:r>
              <a:rPr lang="en-US" sz="1800" dirty="0"/>
              <a:t> (BT) </a:t>
            </a:r>
            <a:r>
              <a:rPr lang="en-US" sz="1800" dirty="0">
                <a:solidFill>
                  <a:schemeClr val="dk1"/>
                </a:solidFill>
              </a:rPr>
              <a:t>Joint Panel Meeting</a:t>
            </a:r>
            <a:endParaRPr sz="1800" dirty="0">
              <a:solidFill>
                <a:schemeClr val="dk1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Baltimore Maryland</a:t>
            </a:r>
            <a:endParaRPr sz="1800" dirty="0">
              <a:solidFill>
                <a:schemeClr val="dk1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June 23 - 25, 2026 </a:t>
            </a: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800" dirty="0">
              <a:solidFill>
                <a:srgbClr val="4D4D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1800" dirty="0">
                <a:solidFill>
                  <a:srgbClr val="4D4D4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Distribution.  Approved for Public Release: Distribution Unlimited </a:t>
            </a:r>
            <a:endParaRPr dirty="0"/>
          </a:p>
        </p:txBody>
      </p:sp>
      <p:pic>
        <p:nvPicPr>
          <p:cNvPr id="267" name="Google Shape;26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000" y="5136350"/>
            <a:ext cx="5435025" cy="95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ee8011d6ef_0_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Gantt All (WBS) </a:t>
            </a:r>
            <a:endParaRPr/>
          </a:p>
        </p:txBody>
      </p:sp>
      <p:pic>
        <p:nvPicPr>
          <p:cNvPr id="163" name="Google Shape;163;g3ee8011d6ef_0_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5088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ee8011d6ef_0_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Gantt Incomplete Activities (WBS) </a:t>
            </a:r>
            <a:endParaRPr/>
          </a:p>
        </p:txBody>
      </p:sp>
      <p:pic>
        <p:nvPicPr>
          <p:cNvPr id="169" name="Google Shape;169;g3ee8011d6ef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635167" cy="513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ee8011d6ef_0_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Single Element View</a:t>
            </a:r>
            <a:endParaRPr dirty="0"/>
          </a:p>
        </p:txBody>
      </p:sp>
      <p:pic>
        <p:nvPicPr>
          <p:cNvPr id="175" name="Google Shape;175;g3ee8011d6ef_0_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6983818" cy="513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D8F0A-D657-EF7B-DC35-60C509CE9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Element View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DC710B-CFEC-E012-2BBF-2F6F240EA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5033"/>
            <a:ext cx="9144000" cy="519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5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6798E-B46B-43C1-556C-A4DE9B605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Element Display Video</a:t>
            </a:r>
          </a:p>
        </p:txBody>
      </p:sp>
      <p:pic>
        <p:nvPicPr>
          <p:cNvPr id="3" name="05_Single-Element-Display.mp4">
            <a:hlinkClick r:id="" action="ppaction://media"/>
            <a:extLst>
              <a:ext uri="{FF2B5EF4-FFF2-40B4-BE49-F238E27FC236}">
                <a16:creationId xmlns:a16="http://schemas.microsoft.com/office/drawing/2014/main" id="{E22176F3-8C44-A0F8-7913-D27B6E22A2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644" y="1281188"/>
            <a:ext cx="7982712" cy="557681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7850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ee8011d6ef_0_5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Tabular Gantt</a:t>
            </a:r>
            <a:endParaRPr/>
          </a:p>
        </p:txBody>
      </p:sp>
      <p:pic>
        <p:nvPicPr>
          <p:cNvPr id="181" name="Google Shape;181;g3ee8011d6ef_0_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43634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e8011d6ef_0_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Network PERT Diagram</a:t>
            </a:r>
            <a:endParaRPr/>
          </a:p>
        </p:txBody>
      </p:sp>
      <p:pic>
        <p:nvPicPr>
          <p:cNvPr id="187" name="Google Shape;187;g3ee8011d6ef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3802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ee8011d6ef_0_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Utilities </a:t>
            </a:r>
            <a:br>
              <a:rPr lang="en-US" dirty="0"/>
            </a:br>
            <a:r>
              <a:rPr lang="en-US" dirty="0"/>
              <a:t>(E.g., Find Redundant Constraints)</a:t>
            </a:r>
            <a:endParaRPr dirty="0"/>
          </a:p>
        </p:txBody>
      </p:sp>
      <p:pic>
        <p:nvPicPr>
          <p:cNvPr id="193" name="Google Shape;193;g3ee8011d6ef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3914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ee8011d6ef_0_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Reports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E.g., Predecessors for CP Tasks</a:t>
            </a:r>
            <a:endParaRPr/>
          </a:p>
        </p:txBody>
      </p:sp>
      <p:pic>
        <p:nvPicPr>
          <p:cNvPr id="199" name="Google Shape;199;g3ee8011d6ef_0_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6781194" cy="513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"/>
          <p:cNvSpPr txBox="1">
            <a:spLocks noGrp="1"/>
          </p:cNvSpPr>
          <p:nvPr>
            <p:ph type="title"/>
          </p:nvPr>
        </p:nvSpPr>
        <p:spPr>
          <a:xfrm>
            <a:off x="914400" y="380999"/>
            <a:ext cx="7543800" cy="17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Aurora-Gov:</a:t>
            </a:r>
            <a:br>
              <a:rPr lang="en-US" dirty="0">
                <a:latin typeface="Arial"/>
                <a:ea typeface="Arial"/>
                <a:cs typeface="Arial"/>
                <a:sym typeface="Arial"/>
              </a:rPr>
            </a:br>
            <a:r>
              <a:rPr lang="en-US" dirty="0">
                <a:latin typeface="Arial"/>
                <a:ea typeface="Arial"/>
                <a:cs typeface="Arial"/>
                <a:sym typeface="Arial"/>
              </a:rPr>
              <a:t>Enhancements to Traditional Project Management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"/>
          <p:cNvSpPr/>
          <p:nvPr/>
        </p:nvSpPr>
        <p:spPr>
          <a:xfrm>
            <a:off x="3048000" y="1752600"/>
            <a:ext cx="4038600" cy="403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422275" marR="0" lvl="0" indent="-2444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2"/>
          <p:cNvGrpSpPr/>
          <p:nvPr/>
        </p:nvGrpSpPr>
        <p:grpSpPr>
          <a:xfrm>
            <a:off x="2331694" y="1458594"/>
            <a:ext cx="5090211" cy="4804410"/>
            <a:chOff x="807694" y="61594"/>
            <a:chExt cx="5090211" cy="4804410"/>
          </a:xfrm>
        </p:grpSpPr>
        <p:sp>
          <p:nvSpPr>
            <p:cNvPr id="294" name="Google Shape;294;p2"/>
            <p:cNvSpPr/>
            <p:nvPr/>
          </p:nvSpPr>
          <p:spPr>
            <a:xfrm>
              <a:off x="1874520" y="6159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 txBox="1"/>
            <p:nvPr/>
          </p:nvSpPr>
          <p:spPr>
            <a:xfrm>
              <a:off x="2268728" y="578992"/>
              <a:ext cx="2168144" cy="1330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ill Sans"/>
                <a:buNone/>
              </a:pPr>
              <a:r>
                <a:rPr lang="en-US" sz="2800" b="0" i="0" u="none" strike="noStrike" cap="none" dirty="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Traditional Project Management</a:t>
              </a:r>
              <a:endParaRPr dirty="0"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2941345" y="190944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 txBox="1"/>
            <p:nvPr/>
          </p:nvSpPr>
          <p:spPr>
            <a:xfrm>
              <a:off x="3845560" y="2673223"/>
              <a:ext cx="1773936" cy="162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ill Sans"/>
                <a:buNone/>
              </a:pPr>
              <a:r>
                <a:rPr lang="en-US" sz="28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Model Detail</a:t>
              </a:r>
              <a:r>
                <a:rPr lang="en-US" sz="2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 </a:t>
              </a: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807694" y="190944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 txBox="1"/>
            <p:nvPr/>
          </p:nvSpPr>
          <p:spPr>
            <a:xfrm>
              <a:off x="1086104" y="2673223"/>
              <a:ext cx="1773936" cy="162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ill Sans"/>
                <a:buNone/>
              </a:pPr>
              <a:r>
                <a:rPr lang="en-US" sz="2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Intelligent Scheduling</a:t>
              </a:r>
              <a:endParaRPr/>
            </a:p>
          </p:txBody>
        </p:sp>
      </p:grpSp>
      <p:sp>
        <p:nvSpPr>
          <p:cNvPr id="300" name="Google Shape;300;p2"/>
          <p:cNvSpPr txBox="1"/>
          <p:nvPr/>
        </p:nvSpPr>
        <p:spPr>
          <a:xfrm>
            <a:off x="533400" y="6400800"/>
            <a:ext cx="181815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www.StottlerHenke.com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Aurora-Gov Summary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/>
          <p:cNvSpPr txBox="1">
            <a:spLocks noGrp="1"/>
          </p:cNvSpPr>
          <p:nvPr>
            <p:ph type="body" idx="1"/>
          </p:nvPr>
        </p:nvSpPr>
        <p:spPr>
          <a:xfrm>
            <a:off x="914400" y="1143000"/>
            <a:ext cx="76200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World’s most intelligent scheduling engine with real-world modeling capabilities</a:t>
            </a:r>
            <a:endParaRPr/>
          </a:p>
          <a:p>
            <a:pPr marL="704850" lvl="1" indent="-285750" algn="l" rtl="0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Model more real-world details</a:t>
            </a:r>
            <a:endParaRPr/>
          </a:p>
          <a:p>
            <a:pPr marL="704850" lvl="1" indent="-285750" algn="l" rtl="0"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Multiple-pass intelligent resource-constrained scheduling</a:t>
            </a:r>
            <a:endParaRPr/>
          </a:p>
          <a:p>
            <a:pPr marL="1104900" lvl="2" indent="-228600" algn="l" rtl="0">
              <a:spcBef>
                <a:spcPts val="600"/>
              </a:spcBef>
              <a:spcAft>
                <a:spcPts val="0"/>
              </a:spcAft>
              <a:buSzPts val="1800"/>
              <a:buChar char="–"/>
            </a:pPr>
            <a:r>
              <a:rPr lang="en-US"/>
              <a:t>Shorter real-world projects / faster throughput</a:t>
            </a:r>
            <a:endParaRPr/>
          </a:p>
          <a:p>
            <a:pPr marL="70485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"/>
          <p:cNvSpPr txBox="1">
            <a:spLocks noGrp="1"/>
          </p:cNvSpPr>
          <p:nvPr>
            <p:ph type="title"/>
          </p:nvPr>
        </p:nvSpPr>
        <p:spPr>
          <a:xfrm>
            <a:off x="914400" y="381000"/>
            <a:ext cx="75438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Benefits of Aurora-Gov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"/>
          <p:cNvSpPr/>
          <p:nvPr/>
        </p:nvSpPr>
        <p:spPr>
          <a:xfrm>
            <a:off x="3048000" y="1752600"/>
            <a:ext cx="4038600" cy="403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422275" marR="0" lvl="0" indent="-2444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9" name="Google Shape;309;p3"/>
          <p:cNvGrpSpPr/>
          <p:nvPr/>
        </p:nvGrpSpPr>
        <p:grpSpPr>
          <a:xfrm>
            <a:off x="2331694" y="1458594"/>
            <a:ext cx="5090211" cy="4804410"/>
            <a:chOff x="807694" y="61594"/>
            <a:chExt cx="5090211" cy="4804410"/>
          </a:xfrm>
        </p:grpSpPr>
        <p:sp>
          <p:nvSpPr>
            <p:cNvPr id="310" name="Google Shape;310;p3"/>
            <p:cNvSpPr/>
            <p:nvPr/>
          </p:nvSpPr>
          <p:spPr>
            <a:xfrm>
              <a:off x="1874520" y="6159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"/>
            <p:cNvSpPr txBox="1"/>
            <p:nvPr/>
          </p:nvSpPr>
          <p:spPr>
            <a:xfrm>
              <a:off x="2268728" y="578992"/>
              <a:ext cx="2168144" cy="13304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Gill Sans"/>
                <a:buNone/>
              </a:pPr>
              <a:r>
                <a:rPr lang="en-US" sz="29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Current Benefits</a:t>
              </a:r>
              <a:endParaRPr/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941345" y="190944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"/>
            <p:cNvSpPr txBox="1"/>
            <p:nvPr/>
          </p:nvSpPr>
          <p:spPr>
            <a:xfrm>
              <a:off x="3845560" y="2673223"/>
              <a:ext cx="1773936" cy="162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Gill Sans"/>
                <a:buNone/>
              </a:pPr>
              <a:r>
                <a:rPr lang="en-US" sz="29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Realistic Execution Updates</a:t>
              </a:r>
              <a:endParaRPr/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807694" y="1909444"/>
              <a:ext cx="2956560" cy="2956560"/>
            </a:xfrm>
            <a:prstGeom prst="ellipse">
              <a:avLst/>
            </a:prstGeom>
            <a:solidFill>
              <a:srgbClr val="303099">
                <a:alpha val="50196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"/>
            <p:cNvSpPr txBox="1"/>
            <p:nvPr/>
          </p:nvSpPr>
          <p:spPr>
            <a:xfrm>
              <a:off x="1086104" y="2673223"/>
              <a:ext cx="1773936" cy="1626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900"/>
                <a:buFont typeface="Gill Sans"/>
                <a:buNone/>
              </a:pPr>
              <a:r>
                <a:rPr lang="en-US" sz="2900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Greater throughput with same resources</a:t>
              </a:r>
              <a:endParaRPr/>
            </a:p>
          </p:txBody>
        </p:sp>
      </p:grp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4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1800" y="6313488"/>
            <a:ext cx="1635125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4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Aurora Customers (1)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1940A4-2157-23BF-630B-9D8C56193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777" y="1001349"/>
            <a:ext cx="5653523" cy="559630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5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Aurora Customers (2)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279D10-37C1-1764-869D-75533393D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170985"/>
            <a:ext cx="6261100" cy="3124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20DF03-FCCF-7020-361E-A38FCFBD43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500" y="3692215"/>
            <a:ext cx="6350000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7275" y="228600"/>
            <a:ext cx="3006725" cy="6629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28"/>
          <p:cNvSpPr txBox="1">
            <a:spLocks noGrp="1"/>
          </p:cNvSpPr>
          <p:nvPr>
            <p:ph type="title"/>
          </p:nvPr>
        </p:nvSpPr>
        <p:spPr>
          <a:xfrm>
            <a:off x="914400" y="381000"/>
            <a:ext cx="75438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Constraints Add Complexity</a:t>
            </a:r>
            <a:endParaRPr/>
          </a:p>
        </p:txBody>
      </p:sp>
      <p:sp>
        <p:nvSpPr>
          <p:cNvPr id="419" name="Google Shape;419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82000" cy="5105400"/>
          </a:xfrm>
          <a:prstGeom prst="rect">
            <a:avLst/>
          </a:prstGeom>
          <a:solidFill>
            <a:schemeClr val="lt1">
              <a:alpha val="50196"/>
            </a:schemeClr>
          </a:solidFill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Technical constraints (E.g., F-S, F-F, S-F, lags)</a:t>
            </a:r>
            <a:endParaRPr/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Resource constraints</a:t>
            </a:r>
            <a:endParaRPr/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Labor constraints</a:t>
            </a:r>
            <a:endParaRPr/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SzPts val="2800"/>
              <a:buChar char="–"/>
            </a:pPr>
            <a:r>
              <a:rPr lang="en-US"/>
              <a:t>Equipment, Tools (e.g., cranes)</a:t>
            </a:r>
            <a:endParaRPr/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Usage constraints – e.g., tool can only be used for so many hours continuously &amp;/or during a day.</a:t>
            </a:r>
            <a:endParaRPr/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Spatial / physical space constraints – e.g.,</a:t>
            </a:r>
            <a:endParaRPr/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job requires a certain location or type of space; </a:t>
            </a:r>
            <a:endParaRPr/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SzPts val="2000"/>
              <a:buChar char="–"/>
            </a:pPr>
            <a:r>
              <a:rPr lang="en-US" sz="2000"/>
              <a:t>two elements should (or should not) be next to each other</a:t>
            </a:r>
            <a:endParaRPr/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Ergonomic constraints – individual limitations on work conditions</a:t>
            </a:r>
            <a:endParaRPr/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88988" y="152400"/>
            <a:ext cx="10694988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32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7543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Concurrent &amp; Non-Concurrent</a:t>
            </a:r>
            <a:endParaRPr/>
          </a:p>
        </p:txBody>
      </p:sp>
      <p:sp>
        <p:nvSpPr>
          <p:cNvPr id="440" name="Google Shape;440;p32"/>
          <p:cNvSpPr txBox="1">
            <a:spLocks noGrp="1"/>
          </p:cNvSpPr>
          <p:nvPr>
            <p:ph type="body" idx="1"/>
          </p:nvPr>
        </p:nvSpPr>
        <p:spPr>
          <a:xfrm>
            <a:off x="914400" y="1600200"/>
            <a:ext cx="7543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/>
              <a:t>Complex operations requires concept of concurrent &amp; non-concurrent tasks</a:t>
            </a:r>
            <a:endParaRPr/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/>
              <a:t>Adds another layer of complexity</a:t>
            </a:r>
            <a:endParaRPr/>
          </a:p>
        </p:txBody>
      </p:sp>
      <p:pic>
        <p:nvPicPr>
          <p:cNvPr id="441" name="Google Shape;44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" y="4572000"/>
            <a:ext cx="388620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56338" y="3581400"/>
            <a:ext cx="2857500" cy="233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52400"/>
            <a:ext cx="9144000" cy="67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9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More Complexity:</a:t>
            </a: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Shipbuilding &amp; Ship Maintenance</a:t>
            </a:r>
            <a:endParaRPr/>
          </a:p>
        </p:txBody>
      </p:sp>
      <p:sp>
        <p:nvSpPr>
          <p:cNvPr id="426" name="Google Shape;426;p29"/>
          <p:cNvSpPr txBox="1">
            <a:spLocks noGrp="1"/>
          </p:cNvSpPr>
          <p:nvPr>
            <p:ph type="body" idx="1"/>
          </p:nvPr>
        </p:nvSpPr>
        <p:spPr>
          <a:xfrm>
            <a:off x="457200" y="1657351"/>
            <a:ext cx="8534400" cy="4362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rmAutofit fontScale="925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b="1">
                <a:solidFill>
                  <a:srgbClr val="6C6C6C"/>
                </a:solidFill>
              </a:rPr>
              <a:t>I</a:t>
            </a:r>
            <a:r>
              <a:rPr lang="en-US" b="1">
                <a:solidFill>
                  <a:schemeClr val="lt1"/>
                </a:solidFill>
              </a:rPr>
              <a:t>ngress &amp; egress: limited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Skills / Certifications in addition to Occupations</a:t>
            </a:r>
            <a:endParaRPr>
              <a:solidFill>
                <a:schemeClr val="lt1"/>
              </a:solidFill>
            </a:endParaRPr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"/>
              <a:buChar char="–"/>
            </a:pPr>
            <a:r>
              <a:rPr lang="en-US" b="1">
                <a:solidFill>
                  <a:schemeClr val="lt1"/>
                </a:solidFill>
              </a:rPr>
              <a:t>E.g., Mechanic (occupation) with 4 additional skills or certifications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Constraints based on status/state</a:t>
            </a:r>
            <a:endParaRPr>
              <a:solidFill>
                <a:schemeClr val="lt1"/>
              </a:solidFill>
            </a:endParaRPr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"/>
              <a:buChar char="–"/>
            </a:pPr>
            <a:r>
              <a:rPr lang="en-US" b="1">
                <a:solidFill>
                  <a:schemeClr val="lt1"/>
                </a:solidFill>
              </a:rPr>
              <a:t>E.g., no hot work when other conditions in effect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Shift based constraints</a:t>
            </a:r>
            <a:endParaRPr>
              <a:solidFill>
                <a:schemeClr val="lt1"/>
              </a:solidFill>
            </a:endParaRPr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"/>
              <a:buChar char="–"/>
            </a:pPr>
            <a:r>
              <a:rPr lang="en-US" b="1">
                <a:solidFill>
                  <a:schemeClr val="lt1"/>
                </a:solidFill>
              </a:rPr>
              <a:t>Task needs to be completed during single shift</a:t>
            </a:r>
            <a:endParaRPr>
              <a:solidFill>
                <a:schemeClr val="lt1"/>
              </a:solidFill>
            </a:endParaRPr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Times"/>
              <a:buChar char="–"/>
            </a:pPr>
            <a:r>
              <a:rPr lang="en-US" b="1">
                <a:solidFill>
                  <a:schemeClr val="lt1"/>
                </a:solidFill>
              </a:rPr>
              <a:t>Do not start task unless x% of time left in shift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1"/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NSSF: Submarine Maintenance</a:t>
            </a:r>
            <a:endParaRPr/>
          </a:p>
        </p:txBody>
      </p:sp>
      <p:sp>
        <p:nvSpPr>
          <p:cNvPr id="433" name="Google Shape;433;p31"/>
          <p:cNvSpPr txBox="1">
            <a:spLocks noGrp="1"/>
          </p:cNvSpPr>
          <p:nvPr>
            <p:ph type="body" idx="1"/>
          </p:nvPr>
        </p:nvSpPr>
        <p:spPr>
          <a:xfrm>
            <a:off x="457200" y="1657350"/>
            <a:ext cx="8534400" cy="46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Each dock is different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Different work rules if another submarine on other side of pier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Each crane is different &amp; there is a waterborne crane</a:t>
            </a:r>
            <a:endParaRPr>
              <a:solidFill>
                <a:schemeClr val="lt1"/>
              </a:solidFill>
            </a:endParaRPr>
          </a:p>
          <a:p>
            <a:pPr marL="342900" lvl="0" indent="-34290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b="1">
                <a:solidFill>
                  <a:schemeClr val="lt1"/>
                </a:solidFill>
              </a:rPr>
              <a:t>Multiple occupations with skills/certifications </a:t>
            </a:r>
            <a:endParaRPr>
              <a:solidFill>
                <a:schemeClr val="lt1"/>
              </a:solidFill>
            </a:endParaRPr>
          </a:p>
          <a:p>
            <a:pPr marL="704850" lvl="1" indent="-285750" algn="l" rtl="0"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Times"/>
              <a:buChar char="–"/>
            </a:pPr>
            <a:r>
              <a:rPr lang="en-US" b="1">
                <a:solidFill>
                  <a:schemeClr val="lt1"/>
                </a:solidFill>
              </a:rPr>
              <a:t>Task may require occupations with skills/certs</a:t>
            </a:r>
            <a:endParaRPr>
              <a:solidFill>
                <a:schemeClr val="lt1"/>
              </a:solidFill>
            </a:endParaRPr>
          </a:p>
          <a:p>
            <a:pPr marL="1104900" lvl="2" indent="-228600" algn="l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"/>
              <a:buChar char="•"/>
            </a:pPr>
            <a:r>
              <a:rPr lang="en-US" b="1">
                <a:solidFill>
                  <a:schemeClr val="lt1"/>
                </a:solidFill>
              </a:rPr>
              <a:t>Skill/certs combination </a:t>
            </a:r>
            <a:r>
              <a:rPr lang="en-US" b="1">
                <a:solidFill>
                  <a:schemeClr val="lt1"/>
                </a:solidFill>
                <a:highlight>
                  <a:srgbClr val="B7B7B7"/>
                </a:highlight>
              </a:rPr>
              <a:t>needed</a:t>
            </a:r>
            <a:r>
              <a:rPr lang="en-US" b="1">
                <a:solidFill>
                  <a:schemeClr val="lt1"/>
                </a:solidFill>
              </a:rPr>
              <a:t> per task may be by worker or by task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SSI’s </a:t>
            </a:r>
            <a:r>
              <a:rPr lang="en-US" dirty="0" err="1"/>
              <a:t>ShipConstructor</a:t>
            </a:r>
            <a:r>
              <a:rPr lang="en-US" dirty="0"/>
              <a:t> to Aurora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7B0A57-EE58-A569-DC5F-3D80CD5AD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535" y="5023131"/>
            <a:ext cx="1922929" cy="13208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Export to MS Project </a:t>
            </a:r>
            <a:endParaRPr/>
          </a:p>
        </p:txBody>
      </p:sp>
      <p:pic>
        <p:nvPicPr>
          <p:cNvPr id="91" name="Google Shape;9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025" y="1325688"/>
            <a:ext cx="7710874" cy="5135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4150" y="4626650"/>
            <a:ext cx="5444026" cy="40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Import into</a:t>
            </a: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Aurora</a:t>
            </a:r>
            <a:endParaRPr/>
          </a:p>
        </p:txBody>
      </p:sp>
      <p:pic>
        <p:nvPicPr>
          <p:cNvPr id="98" name="Google Shape;98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6000" y="1295475"/>
            <a:ext cx="4332000" cy="539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ef13096f02_1_3"/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00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g3ef13096f02_1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4" name="Google Shape;284;g3ef13096f02_1_3"/>
          <p:cNvGraphicFramePr/>
          <p:nvPr/>
        </p:nvGraphicFramePr>
        <p:xfrm>
          <a:off x="649250" y="168675"/>
          <a:ext cx="6438900" cy="28514233"/>
        </p:xfrm>
        <a:graphic>
          <a:graphicData uri="http://schemas.openxmlformats.org/drawingml/2006/table">
            <a:tbl>
              <a:tblPr>
                <a:noFill/>
                <a:tableStyleId>{B6702BBB-76E6-49D2-87A5-FE4D450133BE}</a:tableStyleId>
              </a:tblPr>
              <a:tblGrid>
                <a:gridCol w="643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solidFill>
                            <a:srgbClr val="843DF5"/>
                          </a:solidFill>
                        </a:rPr>
                        <a:t>Aurora Capabilities Beyond P6</a:t>
                      </a:r>
                      <a:endParaRPr sz="2700">
                        <a:solidFill>
                          <a:srgbClr val="843DF5"/>
                        </a:solidFill>
                      </a:endParaRPr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D0D0D"/>
                          </a:solidFill>
                        </a:rPr>
                        <a:t>Project Planning/ Modeling</a:t>
                      </a:r>
                      <a:endParaRPr sz="2000">
                        <a:solidFill>
                          <a:srgbClr val="0D0D0D"/>
                        </a:solidFill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Concurrent constraints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Non-Concurrent constraints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Absolute FInish-to-Constraint: successor task starts immediately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Advanced offset (lead and lag) to account for actual progress on related task, not just a fixed time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Maximum lag constraint, which initiates a countdown or expiration period when one task starts, setting a time limit for the commencement of a related task.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00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Preferred Resources – This allows the user to specify a preference order when defining a set of resources that are mostly interchangeable.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E.g.,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Prefer work in default shop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Prefer work by tech, but supervisor can substitute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Prefer certain equipment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Prefer certain lab space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Use consistent auditors for a client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powerful variable duration activities – This allows the user to specify that a job could use more people and get done more quickly, or fewer people and get done more slowly, as well as other efficiency options.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Shift based constraint: Task needs to be completed during single shift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Shift based constraint: Do not start task unless x% of time left in shift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Shift based constraint: Only start a task if it can finish during the same shift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Shift based constraint: Task can only be performed during a specific shift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Shift based constraint: Task can take multiple shifts, but requires the same resources (e.g., specific people)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Ergonomic Constraints – Consider human physical limitations. For example, workers may have limitations on how long they can work on their knees, both in one sitting and throughout the whole shift.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Spatial / physical space constraints: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Task requires a certain location or type of space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Including the creation and elimination of the space during the project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05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Alternative Resource Combinations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Plumber &amp; Mechanic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 task may require a Plumber and a Mechanic; however, there may also be Cross-trained person that can perform Plumber and Mechanic operations. So, the resource requirements for a task could be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(Plumb &amp; Mech) OR (Cross-trained).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For cases where the same number of people are always needed, the resource requirement could be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((Plumb &amp; Mech) OR (Cross-trained &amp; Mech) OR (Plumb &amp; Cross-trained) OR (2 Cross-trained)).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Aurora’s intelligent scheduling assigns the Cross-trained individuals to maximize throughput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Hierarchy of Labor Resource Occupations and skills/certifications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Cross-shift resource coordination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Coordinates resources and activities across multiple shifts while preserving continuity and operational rules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Support tasks that can be outsourced if deadlines can not be met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Capacity Change Constraints – This allows the user to specify a relationship between a task and a resource. Some tasks may make a resource available (e.g., adding a space zone that can subsequently be used for work), others may make a resource unavailable (e.g., installing panels that block access to a space zone).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Jig/Fixture Support – This is specialized support that ensures that a jig or fixture is assigned to a series of work and will be retained throughout the work statement.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Calendar support for all tasks and resources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Work on task only when task calendar and ALL resource calendars overlap, as well as any other type of constraints are satisfied e.g., shift based constraints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Task Durations: More options to define safe and aggressive durations.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Constraint definitions: Includes the ability to include more information about constraints (such as justifications and additional notes), as well as the option to make the constraint active or not.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D0D0D"/>
                          </a:solidFill>
                        </a:rPr>
                        <a:t>Scheduling &amp; Resource Management</a:t>
                      </a:r>
                      <a:endParaRPr sz="2000">
                        <a:solidFill>
                          <a:srgbClr val="0D0D0D"/>
                        </a:solidFill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Optimize resource utilization beyond resource leveling.  </a:t>
                      </a:r>
                      <a:br>
                        <a:rPr lang="en-US" sz="1350"/>
                      </a:br>
                      <a:r>
                        <a:rPr lang="en-US" sz="1350"/>
                        <a:t>Resulting in greater throughput not only in the planning phase, but more importantly during the execution phase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Chokepoint-aware scheduling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Pre-analyzes constrained resources and prioritizes critical resource chokepoints before scheduling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Intelligent execution updates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Automatically updates schedules using execution data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Schedule Explanation for each task, why it was scheduled where it was scheduled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As soon as possible scheduling (ASAP)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As late as possible scheduling (ALAP)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Mixed-mode scheduling, some tasks are ASAP &amp; others are ALAP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flexible task calendars: Define working hours, non-working days, and exceptions for individual tasks or resources.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flexible resource calendars: Specify working hours, holidays, and other non-working times for project resources.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D0D0D"/>
                          </a:solidFill>
                        </a:rPr>
                        <a:t>Risk Analysis / Monte Carlo analysis</a:t>
                      </a:r>
                      <a:endParaRPr sz="2000">
                        <a:solidFill>
                          <a:srgbClr val="0D0D0D"/>
                        </a:solidFill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Monte Carlos risk analysis (ignoring resources)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Monte Carlos risk analysis (considering resource limitations)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Sensitivity analysis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Evaluates how changes in key task durations affect the overall schedule</a:t>
                      </a:r>
                      <a:endParaRPr sz="1350"/>
                    </a:p>
                  </a:txBody>
                  <a:tcPr marL="25400" marR="25400" marT="0" marB="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D0D0D"/>
                          </a:solidFill>
                        </a:rPr>
                        <a:t>Graphical, Reporting &amp; General</a:t>
                      </a:r>
                      <a:endParaRPr sz="2000">
                        <a:solidFill>
                          <a:srgbClr val="0D0D0D"/>
                        </a:solidFill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Single-element View: Pick a task and view relationships to nearest neighbors &amp; walk through related tasks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Upstream/downstream task analysis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Analyzes dependency chains both upstream and downstream from selected tasks (including resource dependencies)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Tabular representation of all data available with smart cut/paste with Excel and other spreadsheets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extensive accumulation &amp; burndown plots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extensive criteria-based appearance control &amp; filtering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extensive criteria-based appearance filtering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Monte Carlo / risk analysis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Relationship Diagramming Method (RDM) capabilities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Relationship Diagramming Critical Path Method (RDCPM) capabilities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Point-to-point network analysis</a:t>
                      </a:r>
                      <a:endParaRPr sz="135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Finds and analyzes dependency paths between two selected tasks or milestones (including resource dependencies)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powerful interactive scenario analysis, Rich visualization and scenario experimentation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More powerful visual display of constraint interactions and schedule logic including resource dependencies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Run logic checks: Including DCMA Reports &amp; unique Aurora analyses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Support for Huge models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5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0D0D0D"/>
                          </a:solidFill>
                        </a:rPr>
                        <a:t>Integration and Compatibility</a:t>
                      </a:r>
                      <a:endParaRPr sz="2000">
                        <a:solidFill>
                          <a:srgbClr val="0D0D0D"/>
                        </a:solidFill>
                      </a:endParaRPr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/>
                        <a:t>Built for third-party integration: Integrate with third-party tools and services through APIs or connectors to extend functionality and support specific project requirements.</a:t>
                      </a: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350"/>
                    </a:p>
                  </a:txBody>
                  <a:tcPr marL="25400" marR="25400" marT="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Work with in Aurora</a:t>
            </a:r>
            <a:endParaRPr/>
          </a:p>
        </p:txBody>
      </p:sp>
      <p:pic>
        <p:nvPicPr>
          <p:cNvPr id="104" name="Google Shape;10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5023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/>
              <a:t>Aurora is the Scheduling Engine in Siemens Xcelerator IPP&amp;E</a:t>
            </a:r>
            <a:endParaRPr/>
          </a:p>
        </p:txBody>
      </p:sp>
      <p:pic>
        <p:nvPicPr>
          <p:cNvPr id="110" name="Google Shape;11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4800" y="1722438"/>
            <a:ext cx="6394400" cy="5135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2136026C-7E95-F635-4F80-BC08D41A4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">
            <a:extLst>
              <a:ext uri="{FF2B5EF4-FFF2-40B4-BE49-F238E27FC236}">
                <a16:creationId xmlns:a16="http://schemas.microsoft.com/office/drawing/2014/main" id="{BFD48E61-2B68-35C2-15A8-08A849D66407}"/>
              </a:ext>
            </a:extLst>
          </p:cNvPr>
          <p:cNvCxnSpPr/>
          <p:nvPr/>
        </p:nvCxnSpPr>
        <p:spPr>
          <a:xfrm>
            <a:off x="1219200" y="2971800"/>
            <a:ext cx="6019800" cy="0"/>
          </a:xfrm>
          <a:prstGeom prst="straightConnector1">
            <a:avLst/>
          </a:prstGeom>
          <a:noFill/>
          <a:ln w="25400" cap="flat" cmpd="sng">
            <a:solidFill>
              <a:srgbClr val="004C7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4" name="Google Shape;264;p1">
            <a:extLst>
              <a:ext uri="{FF2B5EF4-FFF2-40B4-BE49-F238E27FC236}">
                <a16:creationId xmlns:a16="http://schemas.microsoft.com/office/drawing/2014/main" id="{79B0C884-BC7D-DE61-3C6B-66B2EDD4D7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288" y="0"/>
            <a:ext cx="47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">
            <a:extLst>
              <a:ext uri="{FF2B5EF4-FFF2-40B4-BE49-F238E27FC236}">
                <a16:creationId xmlns:a16="http://schemas.microsoft.com/office/drawing/2014/main" id="{D7D90625-134E-3D28-8FB7-279F3F8B6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-152400"/>
            <a:ext cx="73914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Aurora-Gov: Gratis full PM tool for government employees </a:t>
            </a:r>
            <a:br>
              <a:rPr lang="en-US" dirty="0"/>
            </a:br>
            <a:r>
              <a:rPr lang="en-US" dirty="0"/>
              <a:t>&amp;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Aurora-Viewer free P6 viewer for all</a:t>
            </a:r>
            <a:endParaRPr dirty="0"/>
          </a:p>
        </p:txBody>
      </p:sp>
      <p:sp>
        <p:nvSpPr>
          <p:cNvPr id="266" name="Google Shape;266;p1">
            <a:extLst>
              <a:ext uri="{FF2B5EF4-FFF2-40B4-BE49-F238E27FC236}">
                <a16:creationId xmlns:a16="http://schemas.microsoft.com/office/drawing/2014/main" id="{0251025B-9113-87E7-7BDE-CB531A8C97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2971800"/>
            <a:ext cx="7478700" cy="3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dirty="0">
              <a:solidFill>
                <a:srgbClr val="4D4D4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dirty="0">
                <a:solidFill>
                  <a:srgbClr val="4D4D4D"/>
                </a:solidFill>
              </a:rPr>
              <a:t>\</a:t>
            </a:r>
            <a:endParaRPr dirty="0">
              <a:solidFill>
                <a:srgbClr val="4D4D4D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/>
              <a:t>National Shipbuilding Research Program (NSRP) </a:t>
            </a:r>
            <a:endParaRPr sz="1800" dirty="0"/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Business Technologies</a:t>
            </a:r>
            <a:r>
              <a:rPr lang="en-US" sz="1800" dirty="0"/>
              <a:t> (BT) </a:t>
            </a:r>
            <a:r>
              <a:rPr lang="en-US" sz="1800" dirty="0">
                <a:solidFill>
                  <a:schemeClr val="dk1"/>
                </a:solidFill>
              </a:rPr>
              <a:t>Joint Panel Meeting</a:t>
            </a:r>
            <a:endParaRPr sz="1800" dirty="0">
              <a:solidFill>
                <a:schemeClr val="dk1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Baltimore Maryland</a:t>
            </a:r>
            <a:endParaRPr sz="1800" dirty="0">
              <a:solidFill>
                <a:schemeClr val="dk1"/>
              </a:solidFill>
            </a:endParaRPr>
          </a:p>
          <a:p>
            <a:pPr marL="36195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</a:rPr>
              <a:t>June 23 - 25, 2026 </a:t>
            </a: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361950" lvl="1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800" dirty="0">
              <a:solidFill>
                <a:srgbClr val="4D4D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7" name="Google Shape;267;p1">
            <a:extLst>
              <a:ext uri="{FF2B5EF4-FFF2-40B4-BE49-F238E27FC236}">
                <a16:creationId xmlns:a16="http://schemas.microsoft.com/office/drawing/2014/main" id="{B57B2568-78D9-C90D-8490-13F647D6045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000" y="5136350"/>
            <a:ext cx="5435025" cy="950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96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C4252A5E-0048-488E-0551-91451762C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">
            <a:extLst>
              <a:ext uri="{FF2B5EF4-FFF2-40B4-BE49-F238E27FC236}">
                <a16:creationId xmlns:a16="http://schemas.microsoft.com/office/drawing/2014/main" id="{AFDC2953-F7DB-84A2-2188-12EFE17B1E59}"/>
              </a:ext>
            </a:extLst>
          </p:cNvPr>
          <p:cNvCxnSpPr/>
          <p:nvPr/>
        </p:nvCxnSpPr>
        <p:spPr>
          <a:xfrm>
            <a:off x="1219200" y="2971800"/>
            <a:ext cx="6019800" cy="0"/>
          </a:xfrm>
          <a:prstGeom prst="straightConnector1">
            <a:avLst/>
          </a:prstGeom>
          <a:noFill/>
          <a:ln w="25400" cap="flat" cmpd="sng">
            <a:solidFill>
              <a:srgbClr val="004C7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4" name="Google Shape;264;p1">
            <a:extLst>
              <a:ext uri="{FF2B5EF4-FFF2-40B4-BE49-F238E27FC236}">
                <a16:creationId xmlns:a16="http://schemas.microsoft.com/office/drawing/2014/main" id="{93D780D8-3E65-1D8C-040E-EC4F3259C6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288" y="0"/>
            <a:ext cx="47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">
            <a:extLst>
              <a:ext uri="{FF2B5EF4-FFF2-40B4-BE49-F238E27FC236}">
                <a16:creationId xmlns:a16="http://schemas.microsoft.com/office/drawing/2014/main" id="{A6663247-598F-88D7-E3BD-E6DE269111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9200" y="-152400"/>
            <a:ext cx="73914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600" dirty="0"/>
              <a:t>Aurora-Viewer </a:t>
            </a:r>
            <a:br>
              <a:rPr lang="en-US" sz="3600" dirty="0"/>
            </a:br>
            <a:r>
              <a:rPr lang="en-US" sz="3600" dirty="0"/>
              <a:t>Free P6 viewer for all</a:t>
            </a:r>
            <a:endParaRPr sz="3600" dirty="0"/>
          </a:p>
        </p:txBody>
      </p:sp>
      <p:sp>
        <p:nvSpPr>
          <p:cNvPr id="3" name="Google Shape;276;p13">
            <a:extLst>
              <a:ext uri="{FF2B5EF4-FFF2-40B4-BE49-F238E27FC236}">
                <a16:creationId xmlns:a16="http://schemas.microsoft.com/office/drawing/2014/main" id="{A054F424-2BBA-70AC-9D78-0C03F9E1B8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19200" y="3429000"/>
            <a:ext cx="7868156" cy="2777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/>
              <a:t>https://</a:t>
            </a:r>
            <a:r>
              <a:rPr lang="en-US" sz="2400" dirty="0" err="1"/>
              <a:t>www.aurorascheduling.com</a:t>
            </a:r>
            <a:r>
              <a:rPr lang="en-US" sz="2400" dirty="0"/>
              <a:t>/aurora-viewer/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136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>
          <a:extLst>
            <a:ext uri="{FF2B5EF4-FFF2-40B4-BE49-F238E27FC236}">
              <a16:creationId xmlns:a16="http://schemas.microsoft.com/office/drawing/2014/main" id="{231AE07A-A8D8-13A5-2280-E3FD1C73E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">
            <a:extLst>
              <a:ext uri="{FF2B5EF4-FFF2-40B4-BE49-F238E27FC236}">
                <a16:creationId xmlns:a16="http://schemas.microsoft.com/office/drawing/2014/main" id="{E57E78AB-2E75-1A3C-1EE2-07E754DA4CF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13">
            <a:extLst>
              <a:ext uri="{FF2B5EF4-FFF2-40B4-BE49-F238E27FC236}">
                <a16:creationId xmlns:a16="http://schemas.microsoft.com/office/drawing/2014/main" id="{B0A0FF99-7BC6-C859-FB7E-9FC55AEC571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1800" y="6313488"/>
            <a:ext cx="1635125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3">
            <a:extLst>
              <a:ext uri="{FF2B5EF4-FFF2-40B4-BE49-F238E27FC236}">
                <a16:creationId xmlns:a16="http://schemas.microsoft.com/office/drawing/2014/main" id="{F60C0743-462F-D3BA-22FE-0AFE268F394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>
            <a:extLst>
              <a:ext uri="{FF2B5EF4-FFF2-40B4-BE49-F238E27FC236}">
                <a16:creationId xmlns:a16="http://schemas.microsoft.com/office/drawing/2014/main" id="{03519317-3FF2-F6E7-5B68-96382D7139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Aurora-Viewer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>
            <a:extLst>
              <a:ext uri="{FF2B5EF4-FFF2-40B4-BE49-F238E27FC236}">
                <a16:creationId xmlns:a16="http://schemas.microsoft.com/office/drawing/2014/main" id="{A74FE304-A730-CC78-622A-DABC242BB6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143000"/>
            <a:ext cx="7620000" cy="506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Free standalone Windows application for opening and analyzing Primavera P6 .XER schedule files without requiring a Primavera license.</a:t>
            </a:r>
          </a:p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304800" indent="-304800">
              <a:spcBef>
                <a:spcPts val="0"/>
              </a:spcBef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Provides fast access to schedule data, logic tracing, and schedule review for users who do not need full Primavera editing capabilities.</a:t>
            </a:r>
          </a:p>
          <a:p>
            <a:pPr marL="304800" indent="-304800">
              <a:spcBef>
                <a:spcPts val="0"/>
              </a:spcBef>
            </a:pPr>
            <a:endParaRPr lang="en-US" dirty="0">
              <a:latin typeface="Calibri"/>
              <a:cs typeface="Calibri"/>
              <a:sym typeface="Calibri"/>
            </a:endParaRPr>
          </a:p>
          <a:p>
            <a:pPr marL="304800" indent="-304800">
              <a:spcBef>
                <a:spcPts val="0"/>
              </a:spcBef>
            </a:pPr>
            <a:r>
              <a:rPr lang="en-US" dirty="0">
                <a:latin typeface="Calibri"/>
                <a:cs typeface="Calibri"/>
                <a:sym typeface="Calibri"/>
              </a:rPr>
              <a:t>Evolving: welcome input / feedback</a:t>
            </a:r>
            <a:endParaRPr lang="en-US" dirty="0"/>
          </a:p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70485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263706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>
          <a:extLst>
            <a:ext uri="{FF2B5EF4-FFF2-40B4-BE49-F238E27FC236}">
              <a16:creationId xmlns:a16="http://schemas.microsoft.com/office/drawing/2014/main" id="{CDA16C02-CF37-4AD8-7AF8-DDD1D6BB3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">
            <a:extLst>
              <a:ext uri="{FF2B5EF4-FFF2-40B4-BE49-F238E27FC236}">
                <a16:creationId xmlns:a16="http://schemas.microsoft.com/office/drawing/2014/main" id="{AE31F140-FDF6-731B-4BE8-7F23EA82E1B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361113" y="6489700"/>
            <a:ext cx="230187" cy="2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13">
            <a:extLst>
              <a:ext uri="{FF2B5EF4-FFF2-40B4-BE49-F238E27FC236}">
                <a16:creationId xmlns:a16="http://schemas.microsoft.com/office/drawing/2014/main" id="{29790B73-C3D6-6493-1706-686D35D0A95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1800" y="6313488"/>
            <a:ext cx="1635125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3">
            <a:extLst>
              <a:ext uri="{FF2B5EF4-FFF2-40B4-BE49-F238E27FC236}">
                <a16:creationId xmlns:a16="http://schemas.microsoft.com/office/drawing/2014/main" id="{7529A78F-D64A-7978-F9DB-71D856E3C2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00" y="0"/>
            <a:ext cx="2000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13">
            <a:extLst>
              <a:ext uri="{FF2B5EF4-FFF2-40B4-BE49-F238E27FC236}">
                <a16:creationId xmlns:a16="http://schemas.microsoft.com/office/drawing/2014/main" id="{7CE73B58-BB4E-0A6E-3FF0-1B5E939A75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0"/>
            <a:ext cx="75438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Views</a:t>
            </a:r>
            <a:endParaRPr sz="3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3">
            <a:extLst>
              <a:ext uri="{FF2B5EF4-FFF2-40B4-BE49-F238E27FC236}">
                <a16:creationId xmlns:a16="http://schemas.microsoft.com/office/drawing/2014/main" id="{2A5CEE43-159F-CD09-8F2D-736352DF83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143000"/>
            <a:ext cx="7620000" cy="366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noAutofit/>
          </a:bodyPr>
          <a:lstStyle/>
          <a:p>
            <a:pPr marL="342900" indent="-342900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Project Overview Report</a:t>
            </a:r>
          </a:p>
          <a:p>
            <a:pPr marL="800100" lvl="1">
              <a:spcBef>
                <a:spcPts val="0"/>
              </a:spcBef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/>
              <a:t>Includes activity details, calendars, job-type analysis, and schedule quality indicators.</a:t>
            </a: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3200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Gantt Charts</a:t>
            </a:r>
            <a:endParaRPr lang="en-US" dirty="0"/>
          </a:p>
          <a:p>
            <a:pPr marL="342900" lvl="0" indent="-342900">
              <a:spcBef>
                <a:spcPts val="640"/>
              </a:spcBef>
              <a:buClr>
                <a:schemeClr val="dk1"/>
              </a:buClr>
              <a:buSzPts val="3200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Tabular/Spreadsheet View</a:t>
            </a:r>
            <a:endParaRPr lang="en-US" dirty="0"/>
          </a:p>
          <a:p>
            <a:pPr marL="342900" lvl="0" indent="-342900">
              <a:spcBef>
                <a:spcPts val="640"/>
              </a:spcBef>
              <a:buClr>
                <a:schemeClr val="dk1"/>
              </a:buClr>
              <a:buSzPts val="3200"/>
              <a:buChar char="•"/>
            </a:pP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Single-Element View</a:t>
            </a:r>
          </a:p>
          <a:p>
            <a:pPr marL="342900" lvl="0" indent="-342900">
              <a:spcBef>
                <a:spcPts val="640"/>
              </a:spcBef>
              <a:buClr>
                <a:schemeClr val="dk1"/>
              </a:buClr>
              <a:buSzPts val="3200"/>
              <a:buChar char="•"/>
            </a:pPr>
            <a:r>
              <a:rPr lang="en-US" dirty="0">
                <a:latin typeface="Calibri"/>
                <a:cs typeface="Calibri"/>
                <a:sym typeface="Calibri"/>
              </a:rPr>
              <a:t>Analysis </a:t>
            </a:r>
            <a:endParaRPr lang="en-US" dirty="0"/>
          </a:p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30480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70485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2281751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ee8011d6ef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Project Model Overview</a:t>
            </a:r>
            <a:endParaRPr/>
          </a:p>
        </p:txBody>
      </p:sp>
      <p:pic>
        <p:nvPicPr>
          <p:cNvPr id="145" name="Google Shape;145;g3ee8011d6ef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9800" y="1249991"/>
            <a:ext cx="4164399" cy="8618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ee8011d6ef_0_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Tabbed Interface</a:t>
            </a:r>
            <a:endParaRPr/>
          </a:p>
        </p:txBody>
      </p:sp>
      <p:pic>
        <p:nvPicPr>
          <p:cNvPr id="151" name="Google Shape;151;g3ee8011d6ef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3" cy="1338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e8011d6ef_0_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Tabular Editor</a:t>
            </a:r>
            <a:endParaRPr/>
          </a:p>
        </p:txBody>
      </p:sp>
      <p:pic>
        <p:nvPicPr>
          <p:cNvPr id="157" name="Google Shape;157;g3ee8011d6ef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70038"/>
            <a:ext cx="8839204" cy="2723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Default - Title and Conten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- Title and Conten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00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AAF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1618</Words>
  <Application>Microsoft Macintosh PowerPoint</Application>
  <PresentationFormat>On-screen Show (4:3)</PresentationFormat>
  <Paragraphs>192</Paragraphs>
  <Slides>32</Slides>
  <Notes>30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Times New Roman</vt:lpstr>
      <vt:lpstr>Gill Sans</vt:lpstr>
      <vt:lpstr>Arial</vt:lpstr>
      <vt:lpstr>Times</vt:lpstr>
      <vt:lpstr>Calibri</vt:lpstr>
      <vt:lpstr>1_Default - Title and Content</vt:lpstr>
      <vt:lpstr>Default - Title and Content</vt:lpstr>
      <vt:lpstr>Aurora-Gov: Gratis full PM tool for government employees  &amp; Aurora-Viewer free P6 viewer for all</vt:lpstr>
      <vt:lpstr>Aurora-Gov Summary</vt:lpstr>
      <vt:lpstr>PowerPoint Presentation</vt:lpstr>
      <vt:lpstr>Aurora-Viewer  Free P6 viewer for all</vt:lpstr>
      <vt:lpstr>Aurora-Viewer</vt:lpstr>
      <vt:lpstr>Views</vt:lpstr>
      <vt:lpstr>Project Model Overview</vt:lpstr>
      <vt:lpstr>Tabbed Interface</vt:lpstr>
      <vt:lpstr>Tabular Editor</vt:lpstr>
      <vt:lpstr>Gantt All (WBS) </vt:lpstr>
      <vt:lpstr>Gantt Incomplete Activities (WBS) </vt:lpstr>
      <vt:lpstr>Single Element View</vt:lpstr>
      <vt:lpstr>Single Element View</vt:lpstr>
      <vt:lpstr>Single Element Display Video</vt:lpstr>
      <vt:lpstr>Tabular Gantt</vt:lpstr>
      <vt:lpstr>Network PERT Diagram</vt:lpstr>
      <vt:lpstr>Utilities  (E.g., Find Redundant Constraints)</vt:lpstr>
      <vt:lpstr>Reports E.g., Predecessors for CP Tasks</vt:lpstr>
      <vt:lpstr>Aurora-Gov: Enhancements to Traditional Project Management</vt:lpstr>
      <vt:lpstr>Benefits of Aurora-Gov</vt:lpstr>
      <vt:lpstr>Aurora Customers (1)</vt:lpstr>
      <vt:lpstr>Aurora Customers (2)</vt:lpstr>
      <vt:lpstr>Constraints Add Complexity</vt:lpstr>
      <vt:lpstr>Concurrent &amp; Non-Concurrent</vt:lpstr>
      <vt:lpstr>More Complexity: Shipbuilding &amp; Ship Maintenance</vt:lpstr>
      <vt:lpstr>NSSF: Submarine Maintenance</vt:lpstr>
      <vt:lpstr>SSI’s ShipConstructor to Aurora</vt:lpstr>
      <vt:lpstr>Export to MS Project </vt:lpstr>
      <vt:lpstr>Import into Aurora</vt:lpstr>
      <vt:lpstr>Work with in Aurora</vt:lpstr>
      <vt:lpstr>Aurora is the Scheduling Engine in Siemens Xcelerator IPP&amp;E</vt:lpstr>
      <vt:lpstr>Aurora-Gov: Gratis full PM tool for government employees  &amp; Aurora-Viewer free P6 viewer for 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Preferred Customer</dc:creator>
  <cp:lastModifiedBy>Rob Richards</cp:lastModifiedBy>
  <cp:revision>9</cp:revision>
  <dcterms:modified xsi:type="dcterms:W3CDTF">2026-07-27T20:07:52Z</dcterms:modified>
</cp:coreProperties>
</file>